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FULLpPUMDVA0iOTair3YbbeCQ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7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10875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9051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7478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494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4972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2981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8286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9161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2362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3486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3173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3909777e4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3909777e47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33909777e47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4486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6149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3187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0748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3823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1228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0856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4502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0743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20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20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20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20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31" name="Google Shape;31;p20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20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0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4120">
                <a:alpha val="69803"/>
              </a:srgbClr>
            </a:solidFill>
            <a:ln>
              <a:noFill/>
            </a:ln>
          </p:spPr>
        </p:sp>
        <p:sp>
          <p:nvSpPr>
            <p:cNvPr id="34" name="Google Shape;34;p20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F4B469">
                <a:alpha val="69803"/>
              </a:srgbClr>
            </a:solidFill>
            <a:ln>
              <a:noFill/>
            </a:ln>
          </p:spPr>
        </p:sp>
        <p:sp>
          <p:nvSpPr>
            <p:cNvPr id="35" name="Google Shape;35;p20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6" name="Google Shape;36;p2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0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20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sottotitolo">
  <p:cSld name="Titolo e sottotitolo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9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 con didascalia">
  <p:cSld name="Citazione con didascalia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0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0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30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7" name="Google Shape;107;p30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rgbClr val="F4B469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8" name="Google Shape;108;p30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rgbClr val="F4B469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F4B46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">
  <p:cSld name="Scheda nom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1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1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 citazione">
  <p:cSld name="Scheda nome citazion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2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2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32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3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22" name="Google Shape;122;p3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rgbClr val="F4B469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3" name="Google Shape;123;p3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rgbClr val="F4B469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o o falso">
  <p:cSld name="Vero o falso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3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3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33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3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3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5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3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7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8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28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9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4" name="Google Shape;14;p19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9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4120">
                <a:alpha val="69803"/>
              </a:srgbClr>
            </a:solidFill>
            <a:ln>
              <a:noFill/>
            </a:ln>
          </p:spPr>
        </p:sp>
        <p:sp>
          <p:nvSpPr>
            <p:cNvPr id="17" name="Google Shape;17;p19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F4B469">
                <a:alpha val="69803"/>
              </a:srgbClr>
            </a:solidFill>
            <a:ln>
              <a:noFill/>
            </a:ln>
          </p:spPr>
        </p:sp>
        <p:sp>
          <p:nvSpPr>
            <p:cNvPr id="18" name="Google Shape;18;p1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9" name="Google Shape;19;p1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9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hyperlink" Target="http://../Dropbox/libri%201783/Istoria%20de%20fenomeni%20del%20tremoto%20avvenuto%20nelle%20Calabrie%20e%20nel%20Valdemone%20nell'ann.pdf" TargetMode="Externa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../../../Desktop/2025%2002%2005%20-%20Cloud.las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>
            <a:spLocks noGrp="1"/>
          </p:cNvSpPr>
          <p:nvPr>
            <p:ph type="ctrTitle"/>
          </p:nvPr>
        </p:nvSpPr>
        <p:spPr>
          <a:xfrm>
            <a:off x="1501833" y="1795707"/>
            <a:ext cx="8366398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it-IT" dirty="0" err="1"/>
              <a:t>Wooden</a:t>
            </a:r>
            <a:r>
              <a:rPr lang="it-IT" dirty="0"/>
              <a:t> </a:t>
            </a:r>
            <a:r>
              <a:rPr lang="it-IT" dirty="0" err="1"/>
              <a:t>structures</a:t>
            </a:r>
            <a:r>
              <a:rPr lang="it-IT" dirty="0"/>
              <a:t> in </a:t>
            </a:r>
            <a:r>
              <a:rPr lang="it-IT" dirty="0" err="1"/>
              <a:t>Italy</a:t>
            </a:r>
            <a:endParaRPr dirty="0"/>
          </a:p>
        </p:txBody>
      </p:sp>
      <p:sp>
        <p:nvSpPr>
          <p:cNvPr id="148" name="Google Shape;148;p1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it-IT"/>
              <a:t>Prof. Ing. Giuseppe Donato</a:t>
            </a:r>
            <a:endParaRPr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it-IT"/>
              <a:t>Prof- Arch Vincenzo Carito</a:t>
            </a:r>
            <a:endParaRPr/>
          </a:p>
        </p:txBody>
      </p:sp>
      <p:sp>
        <p:nvSpPr>
          <p:cNvPr id="149" name="Google Shape;149;p1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303134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EAED"/>
              </a:buClr>
              <a:buSzPts val="2100"/>
              <a:buFont typeface="Arial"/>
              <a:buNone/>
            </a:pPr>
            <a:r>
              <a:rPr lang="it-IT" sz="2100" b="0" i="0" u="none" strike="noStrike" cap="none">
                <a:solidFill>
                  <a:srgbClr val="E8EAED"/>
                </a:solidFill>
                <a:latin typeface="Arial"/>
                <a:ea typeface="Arial"/>
                <a:cs typeface="Arial"/>
                <a:sym typeface="Arial"/>
              </a:rPr>
              <a:t>Wooden structures in Italy</a:t>
            </a:r>
            <a:r>
              <a:rPr lang="it-IT" sz="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3153" y="3644950"/>
            <a:ext cx="2613198" cy="2587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328" y="604787"/>
            <a:ext cx="6657409" cy="165215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911047" y="5147732"/>
            <a:ext cx="41026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Jobshadowing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en-US" dirty="0" smtClean="0">
                <a:solidFill>
                  <a:srgbClr val="40404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MANRESA</a:t>
            </a:r>
          </a:p>
          <a:p>
            <a:r>
              <a:rPr lang="en-US" dirty="0" smtClean="0">
                <a:solidFill>
                  <a:srgbClr val="40404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</a:t>
            </a:r>
            <a:r>
              <a:rPr lang="en-US" dirty="0">
                <a:solidFill>
                  <a:srgbClr val="40404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10/02/2025 -</a:t>
            </a:r>
            <a:r>
              <a:rPr lang="en-US" dirty="0" smtClean="0">
                <a:solidFill>
                  <a:srgbClr val="40404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14/02/2025 </a:t>
            </a:r>
            <a:endParaRPr lang="en-US" dirty="0">
              <a:solidFill>
                <a:srgbClr val="404040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r>
              <a:rPr lang="en-US" dirty="0" smtClean="0"/>
              <a:t>Institute </a:t>
            </a:r>
            <a:r>
              <a:rPr lang="en-US" dirty="0" err="1"/>
              <a:t>Guillem</a:t>
            </a:r>
            <a:r>
              <a:rPr lang="en-US" dirty="0"/>
              <a:t> </a:t>
            </a:r>
            <a:r>
              <a:rPr lang="en-US" dirty="0" err="1"/>
              <a:t>Catà</a:t>
            </a:r>
            <a:r>
              <a:rPr lang="en-US" dirty="0"/>
              <a:t>- </a:t>
            </a:r>
            <a:r>
              <a:rPr lang="en-US" dirty="0" smtClean="0"/>
              <a:t>Spain</a:t>
            </a:r>
          </a:p>
          <a:p>
            <a:r>
              <a:rPr lang="en-US" dirty="0"/>
              <a:t>VET 2024-1-IT02-KA121-VET-000213359 </a:t>
            </a:r>
          </a:p>
          <a:p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it-IT"/>
              <a:t>Wooden structures in Italy</a:t>
            </a:r>
            <a:endParaRPr/>
          </a:p>
        </p:txBody>
      </p:sp>
      <p:sp>
        <p:nvSpPr>
          <p:cNvPr id="221" name="Google Shape;221;p10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492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Casette – FEM (Finite Element Method)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222" name="Google Shape;22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2708" y="2740795"/>
            <a:ext cx="4935086" cy="3755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it-IT"/>
              <a:t>Wooden structures in Italy</a:t>
            </a:r>
            <a:endParaRPr/>
          </a:p>
        </p:txBody>
      </p:sp>
      <p:sp>
        <p:nvSpPr>
          <p:cNvPr id="229" name="Google Shape;229;p1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582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342900" lvl="0" indent="-331470" algn="l" rtl="0">
              <a:spcBef>
                <a:spcPts val="0"/>
              </a:spcBef>
              <a:spcAft>
                <a:spcPts val="0"/>
              </a:spcAft>
              <a:buSzPct val="93333"/>
              <a:buChar char="►"/>
            </a:pPr>
            <a:r>
              <a:rPr lang="it-IT" sz="5400"/>
              <a:t>New gym under construction at  ITT MALAFARINA SOVERATO. </a:t>
            </a:r>
            <a:endParaRPr sz="540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</p:txBody>
      </p:sp>
      <p:pic>
        <p:nvPicPr>
          <p:cNvPr id="230" name="Google Shape;23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581" y="2743200"/>
            <a:ext cx="5672799" cy="3951838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1"/>
          <p:cNvSpPr txBox="1"/>
          <p:nvPr/>
        </p:nvSpPr>
        <p:spPr>
          <a:xfrm>
            <a:off x="6895556" y="2846389"/>
            <a:ext cx="4149671" cy="582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lang="it-IT" sz="1800" u="sng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Architectural</a:t>
            </a:r>
            <a:r>
              <a:rPr lang="it-IT" sz="1800" u="sng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it-IT" sz="1800" u="sng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project</a:t>
            </a:r>
            <a:endParaRPr sz="1800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it-IT"/>
              <a:t>Wooden structures in Italy</a:t>
            </a:r>
            <a:endParaRPr/>
          </a:p>
        </p:txBody>
      </p:sp>
      <p:sp>
        <p:nvSpPr>
          <p:cNvPr id="237" name="Google Shape;237;p12"/>
          <p:cNvSpPr txBox="1">
            <a:spLocks noGrp="1"/>
          </p:cNvSpPr>
          <p:nvPr>
            <p:ph type="body" idx="1"/>
          </p:nvPr>
        </p:nvSpPr>
        <p:spPr>
          <a:xfrm>
            <a:off x="501234" y="2160589"/>
            <a:ext cx="8596800" cy="5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342900" lvl="0" indent="-318770" algn="l" rtl="0">
              <a:spcBef>
                <a:spcPts val="0"/>
              </a:spcBef>
              <a:spcAft>
                <a:spcPts val="0"/>
              </a:spcAft>
              <a:buSzPct val="92173"/>
              <a:buChar char="►"/>
            </a:pPr>
            <a:r>
              <a:rPr lang="it-IT" sz="4600"/>
              <a:t>New gym under construction at ITT MALAFARINA SOVERATO </a:t>
            </a:r>
            <a:endParaRPr sz="460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</p:txBody>
      </p:sp>
      <p:pic>
        <p:nvPicPr>
          <p:cNvPr id="238" name="Google Shape;23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076" y="2679826"/>
            <a:ext cx="5782847" cy="390365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2"/>
          <p:cNvSpPr txBox="1"/>
          <p:nvPr/>
        </p:nvSpPr>
        <p:spPr>
          <a:xfrm>
            <a:off x="6895556" y="2846389"/>
            <a:ext cx="4149671" cy="582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lang="it-IT" sz="1800" u="sng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Planimetric</a:t>
            </a:r>
            <a:r>
              <a:rPr lang="it-IT" sz="1800" u="sng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it-IT" sz="1800" u="sng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drawing</a:t>
            </a:r>
            <a:endParaRPr sz="1800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it-IT"/>
              <a:t>Wooden structures in Italy</a:t>
            </a:r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4197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it-IT" dirty="0" err="1"/>
              <a:t>Why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use of </a:t>
            </a:r>
            <a:r>
              <a:rPr lang="it-IT" dirty="0" err="1"/>
              <a:t>wood</a:t>
            </a:r>
            <a:r>
              <a:rPr lang="it-IT" dirty="0"/>
              <a:t> </a:t>
            </a:r>
            <a:r>
              <a:rPr lang="it-IT" dirty="0" err="1"/>
              <a:t>reduced</a:t>
            </a:r>
            <a:r>
              <a:rPr lang="it-IT" dirty="0"/>
              <a:t> in </a:t>
            </a:r>
            <a:r>
              <a:rPr lang="it-IT" dirty="0" err="1"/>
              <a:t>Italy</a:t>
            </a:r>
            <a:r>
              <a:rPr lang="it-IT" dirty="0"/>
              <a:t>?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it-IT" dirty="0"/>
              <a:t>Building </a:t>
            </a:r>
            <a:r>
              <a:rPr lang="it-IT" dirty="0" err="1"/>
              <a:t>has</a:t>
            </a:r>
            <a:r>
              <a:rPr lang="it-IT" dirty="0"/>
              <a:t> a long </a:t>
            </a:r>
            <a:r>
              <a:rPr lang="it-IT" dirty="0" err="1"/>
              <a:t>tradition</a:t>
            </a:r>
            <a:r>
              <a:rPr lang="it-IT" dirty="0"/>
              <a:t> of </a:t>
            </a:r>
            <a:r>
              <a:rPr lang="it-IT" dirty="0" err="1"/>
              <a:t>masonry</a:t>
            </a:r>
            <a:r>
              <a:rPr lang="it-IT" dirty="0"/>
              <a:t> and </a:t>
            </a:r>
            <a:r>
              <a:rPr lang="it-IT" dirty="0" err="1"/>
              <a:t>reinforced</a:t>
            </a:r>
            <a:r>
              <a:rPr lang="it-IT" dirty="0"/>
              <a:t> concrete </a:t>
            </a:r>
            <a:r>
              <a:rPr lang="it-IT" dirty="0" err="1"/>
              <a:t>construction</a:t>
            </a:r>
            <a:r>
              <a:rPr lang="it-IT" dirty="0"/>
              <a:t>, and </a:t>
            </a:r>
            <a:r>
              <a:rPr lang="it-IT" dirty="0" err="1"/>
              <a:t>this</a:t>
            </a:r>
            <a:r>
              <a:rPr lang="it-IT" dirty="0"/>
              <a:t> culture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still</a:t>
            </a:r>
            <a:r>
              <a:rPr lang="it-IT" dirty="0"/>
              <a:t> </a:t>
            </a:r>
            <a:r>
              <a:rPr lang="it-IT" dirty="0" err="1"/>
              <a:t>very</a:t>
            </a:r>
            <a:r>
              <a:rPr lang="it-IT" dirty="0"/>
              <a:t> </a:t>
            </a:r>
            <a:r>
              <a:rPr lang="it-IT" dirty="0" err="1"/>
              <a:t>deep-rooted</a:t>
            </a:r>
            <a:r>
              <a:rPr lang="it-IT" dirty="0"/>
              <a:t>. 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it-IT" dirty="0" err="1"/>
              <a:t>Costs</a:t>
            </a:r>
            <a:r>
              <a:rPr lang="it-IT" dirty="0"/>
              <a:t>: </a:t>
            </a:r>
            <a:r>
              <a:rPr lang="it-IT" dirty="0" err="1"/>
              <a:t>although</a:t>
            </a:r>
            <a:r>
              <a:rPr lang="it-IT" dirty="0"/>
              <a:t> </a:t>
            </a:r>
            <a:r>
              <a:rPr lang="it-IT" dirty="0" err="1"/>
              <a:t>construction</a:t>
            </a:r>
            <a:r>
              <a:rPr lang="it-IT" dirty="0"/>
              <a:t> </a:t>
            </a:r>
            <a:r>
              <a:rPr lang="it-IT" dirty="0" err="1"/>
              <a:t>times</a:t>
            </a:r>
            <a:r>
              <a:rPr lang="it-IT" dirty="0"/>
              <a:t> are </a:t>
            </a:r>
            <a:r>
              <a:rPr lang="it-IT" dirty="0" err="1"/>
              <a:t>faster</a:t>
            </a:r>
            <a:r>
              <a:rPr lang="it-IT" dirty="0"/>
              <a:t>, the </a:t>
            </a:r>
            <a:r>
              <a:rPr lang="it-IT" dirty="0" err="1"/>
              <a:t>initial</a:t>
            </a:r>
            <a:r>
              <a:rPr lang="it-IT" dirty="0"/>
              <a:t> </a:t>
            </a:r>
            <a:r>
              <a:rPr lang="it-IT" dirty="0" err="1"/>
              <a:t>cost</a:t>
            </a:r>
            <a:r>
              <a:rPr lang="it-IT" dirty="0"/>
              <a:t> of </a:t>
            </a:r>
            <a:r>
              <a:rPr lang="it-IT" dirty="0" err="1"/>
              <a:t>wooden</a:t>
            </a:r>
            <a:r>
              <a:rPr lang="it-IT" dirty="0"/>
              <a:t> </a:t>
            </a:r>
            <a:r>
              <a:rPr lang="it-IT" dirty="0" err="1"/>
              <a:t>structures</a:t>
            </a:r>
            <a:r>
              <a:rPr lang="it-IT" dirty="0"/>
              <a:t> can be </a:t>
            </a:r>
            <a:r>
              <a:rPr lang="it-IT" dirty="0" err="1"/>
              <a:t>higher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</a:t>
            </a:r>
            <a:r>
              <a:rPr lang="it-IT" dirty="0" err="1"/>
              <a:t>traditional</a:t>
            </a:r>
            <a:r>
              <a:rPr lang="it-IT" dirty="0"/>
              <a:t> </a:t>
            </a:r>
            <a:r>
              <a:rPr lang="it-IT" dirty="0" err="1"/>
              <a:t>construction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it-IT" dirty="0" err="1"/>
              <a:t>Perception</a:t>
            </a:r>
            <a:r>
              <a:rPr lang="it-IT" dirty="0"/>
              <a:t> and </a:t>
            </a:r>
            <a:r>
              <a:rPr lang="it-IT" dirty="0" err="1"/>
              <a:t>prejudices</a:t>
            </a:r>
            <a:r>
              <a:rPr lang="it-IT" dirty="0"/>
              <a:t>: </a:t>
            </a:r>
            <a:r>
              <a:rPr lang="it-IT" dirty="0" err="1"/>
              <a:t>there</a:t>
            </a:r>
            <a:r>
              <a:rPr lang="it-IT" dirty="0"/>
              <a:t> are </a:t>
            </a:r>
            <a:r>
              <a:rPr lang="it-IT" dirty="0" err="1"/>
              <a:t>still</a:t>
            </a:r>
            <a:r>
              <a:rPr lang="it-IT" dirty="0"/>
              <a:t> some </a:t>
            </a:r>
            <a:r>
              <a:rPr lang="it-IT" dirty="0" err="1"/>
              <a:t>prejudices</a:t>
            </a:r>
            <a:r>
              <a:rPr lang="it-IT" dirty="0"/>
              <a:t> </a:t>
            </a:r>
            <a:r>
              <a:rPr lang="it-IT" dirty="0" err="1"/>
              <a:t>against</a:t>
            </a:r>
            <a:r>
              <a:rPr lang="it-IT" dirty="0"/>
              <a:t> </a:t>
            </a:r>
            <a:r>
              <a:rPr lang="it-IT" dirty="0" err="1"/>
              <a:t>wooden</a:t>
            </a:r>
            <a:r>
              <a:rPr lang="it-IT" dirty="0"/>
              <a:t> </a:t>
            </a:r>
            <a:r>
              <a:rPr lang="it-IT" dirty="0" err="1"/>
              <a:t>buildings</a:t>
            </a:r>
            <a:r>
              <a:rPr lang="it-IT" dirty="0"/>
              <a:t>,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the </a:t>
            </a:r>
            <a:r>
              <a:rPr lang="it-IT" dirty="0" err="1"/>
              <a:t>presumed</a:t>
            </a:r>
            <a:r>
              <a:rPr lang="it-IT" dirty="0"/>
              <a:t> </a:t>
            </a:r>
            <a:r>
              <a:rPr lang="it-IT" dirty="0" err="1"/>
              <a:t>lower</a:t>
            </a:r>
            <a:r>
              <a:rPr lang="it-IT" dirty="0"/>
              <a:t> </a:t>
            </a:r>
            <a:r>
              <a:rPr lang="it-IT" dirty="0" err="1"/>
              <a:t>durability</a:t>
            </a:r>
            <a:r>
              <a:rPr lang="it-IT" dirty="0"/>
              <a:t> or </a:t>
            </a:r>
            <a:r>
              <a:rPr lang="it-IT" dirty="0" err="1"/>
              <a:t>fire</a:t>
            </a:r>
            <a:r>
              <a:rPr lang="it-IT" dirty="0"/>
              <a:t> </a:t>
            </a:r>
            <a:r>
              <a:rPr lang="it-IT" dirty="0" err="1"/>
              <a:t>resistance</a:t>
            </a:r>
            <a:r>
              <a:rPr lang="it-IT" dirty="0"/>
              <a:t>. 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it-IT" dirty="0" err="1"/>
              <a:t>Availability</a:t>
            </a:r>
            <a:r>
              <a:rPr lang="it-IT" dirty="0"/>
              <a:t> of </a:t>
            </a:r>
            <a:r>
              <a:rPr lang="it-IT" dirty="0" err="1"/>
              <a:t>materials</a:t>
            </a:r>
            <a:r>
              <a:rPr lang="it-IT" dirty="0"/>
              <a:t> and </a:t>
            </a:r>
            <a:r>
              <a:rPr lang="it-IT" dirty="0" err="1"/>
              <a:t>skills</a:t>
            </a:r>
            <a:r>
              <a:rPr lang="it-IT" dirty="0"/>
              <a:t>: </a:t>
            </a:r>
            <a:r>
              <a:rPr lang="it-IT" dirty="0" err="1"/>
              <a:t>even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 the </a:t>
            </a:r>
            <a:r>
              <a:rPr lang="it-IT" dirty="0" err="1"/>
              <a:t>wood</a:t>
            </a:r>
            <a:r>
              <a:rPr lang="it-IT" dirty="0"/>
              <a:t> </a:t>
            </a:r>
            <a:r>
              <a:rPr lang="it-IT" dirty="0" err="1"/>
              <a:t>supply</a:t>
            </a:r>
            <a:r>
              <a:rPr lang="it-IT" dirty="0"/>
              <a:t> </a:t>
            </a:r>
            <a:r>
              <a:rPr lang="it-IT" dirty="0" err="1"/>
              <a:t>chain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developing</a:t>
            </a:r>
            <a:r>
              <a:rPr lang="it-IT" dirty="0"/>
              <a:t> in </a:t>
            </a:r>
            <a:r>
              <a:rPr lang="it-IT" dirty="0" err="1"/>
              <a:t>Italy</a:t>
            </a:r>
            <a:r>
              <a:rPr lang="it-IT" dirty="0"/>
              <a:t>, 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it-IT" dirty="0" err="1"/>
              <a:t>Climate</a:t>
            </a:r>
            <a:r>
              <a:rPr lang="it-IT" dirty="0"/>
              <a:t>: </a:t>
            </a:r>
            <a:r>
              <a:rPr lang="it-IT" dirty="0" err="1"/>
              <a:t>Italy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characterized</a:t>
            </a:r>
            <a:r>
              <a:rPr lang="it-IT" dirty="0"/>
              <a:t> by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climates</a:t>
            </a:r>
            <a:r>
              <a:rPr lang="it-IT" dirty="0"/>
              <a:t>, some </a:t>
            </a:r>
            <a:r>
              <a:rPr lang="it-IT" dirty="0" err="1"/>
              <a:t>areas</a:t>
            </a:r>
            <a:r>
              <a:rPr lang="it-IT" dirty="0"/>
              <a:t> with high </a:t>
            </a:r>
            <a:r>
              <a:rPr lang="it-IT" dirty="0" err="1"/>
              <a:t>humidity</a:t>
            </a:r>
            <a:r>
              <a:rPr lang="it-IT" dirty="0"/>
              <a:t> or strong temperature </a:t>
            </a:r>
            <a:r>
              <a:rPr lang="it-IT" dirty="0" err="1"/>
              <a:t>variations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</a:t>
            </a:r>
            <a:r>
              <a:rPr lang="it-IT" dirty="0" err="1"/>
              <a:t>require</a:t>
            </a:r>
            <a:r>
              <a:rPr lang="it-IT" dirty="0"/>
              <a:t> </a:t>
            </a:r>
            <a:r>
              <a:rPr lang="it-IT" dirty="0" err="1"/>
              <a:t>particular</a:t>
            </a:r>
            <a:r>
              <a:rPr lang="it-IT" dirty="0"/>
              <a:t> design and </a:t>
            </a:r>
            <a:r>
              <a:rPr lang="it-IT" dirty="0" err="1"/>
              <a:t>construction</a:t>
            </a:r>
            <a:r>
              <a:rPr lang="it-IT" dirty="0"/>
              <a:t> </a:t>
            </a:r>
            <a:r>
              <a:rPr lang="it-IT" dirty="0" err="1"/>
              <a:t>measures</a:t>
            </a:r>
            <a:r>
              <a:rPr lang="it-IT" dirty="0"/>
              <a:t> to </a:t>
            </a:r>
            <a:r>
              <a:rPr lang="it-IT" dirty="0" err="1"/>
              <a:t>guarantee</a:t>
            </a:r>
            <a:r>
              <a:rPr lang="it-IT" dirty="0"/>
              <a:t> the </a:t>
            </a:r>
            <a:r>
              <a:rPr lang="it-IT" dirty="0" err="1"/>
              <a:t>durability</a:t>
            </a:r>
            <a:r>
              <a:rPr lang="it-IT" dirty="0"/>
              <a:t> of </a:t>
            </a:r>
            <a:r>
              <a:rPr lang="it-IT" dirty="0" err="1"/>
              <a:t>wooden</a:t>
            </a:r>
            <a:r>
              <a:rPr lang="it-IT" dirty="0"/>
              <a:t> </a:t>
            </a:r>
            <a:r>
              <a:rPr lang="it-IT" dirty="0" err="1"/>
              <a:t>structures</a:t>
            </a:r>
            <a:r>
              <a:rPr lang="it-IT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it-IT"/>
              <a:t>Seismic effects in Italy</a:t>
            </a:r>
            <a:endParaRPr/>
          </a:p>
        </p:txBody>
      </p:sp>
      <p:pic>
        <p:nvPicPr>
          <p:cNvPr id="251" name="Google Shape;25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6980" y="1345212"/>
            <a:ext cx="3254144" cy="2516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333" y="1345212"/>
            <a:ext cx="4119797" cy="251609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4"/>
          <p:cNvSpPr txBox="1"/>
          <p:nvPr/>
        </p:nvSpPr>
        <p:spPr>
          <a:xfrm>
            <a:off x="8337190" y="1930400"/>
            <a:ext cx="221809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1783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rgbClr val="2021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sng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Victims</a:t>
            </a:r>
            <a:endParaRPr sz="1800" b="0" i="0" u="sng">
              <a:solidFill>
                <a:srgbClr val="202122"/>
              </a:solidFill>
              <a:latin typeface="Arial"/>
              <a:ea typeface="Arial"/>
              <a:cs typeface="Arial"/>
              <a:sym typeface="Arial"/>
              <a:hlinkClick r:id="rId5">
                <a:extLst>
                  <a:ext uri="{A12FA001-AC4F-418D-AE19-62706E023703}">
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</a:ext>
                </a:extLst>
              </a:hlinkClick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sng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30.000 and 50.000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4" name="Google Shape;254;p14" descr="Il terremoto e il maremoto di Messina e Reggio Calabria | Dipartimento  della Protezione Civil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6911" y="4131014"/>
            <a:ext cx="3490111" cy="2325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4" descr="Scoperta nello Stretto di Messina la faglia che causò il devastante  terremoto del 1908 - Rai New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30395" y="4131014"/>
            <a:ext cx="3340729" cy="2332638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4"/>
          <p:cNvSpPr txBox="1"/>
          <p:nvPr/>
        </p:nvSpPr>
        <p:spPr>
          <a:xfrm>
            <a:off x="8385711" y="4264685"/>
            <a:ext cx="221809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1908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rgbClr val="2021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sng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Victims</a:t>
            </a:r>
            <a:endParaRPr sz="1800" b="0" i="0" u="sng">
              <a:solidFill>
                <a:srgbClr val="202122"/>
              </a:solidFill>
              <a:latin typeface="Arial"/>
              <a:ea typeface="Arial"/>
              <a:cs typeface="Arial"/>
              <a:sym typeface="Arial"/>
              <a:hlinkClick r:id="rId5">
                <a:extLst>
                  <a:ext uri="{A12FA001-AC4F-418D-AE19-62706E023703}">
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</a:ext>
                </a:extLst>
              </a:hlinkClick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sng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75.000 and 80.000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7" name="Google Shape;257;p14"/>
          <p:cNvSpPr txBox="1"/>
          <p:nvPr/>
        </p:nvSpPr>
        <p:spPr>
          <a:xfrm>
            <a:off x="8385711" y="6063734"/>
            <a:ext cx="22973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About 120 years</a:t>
            </a:r>
            <a:endParaRPr/>
          </a:p>
        </p:txBody>
      </p:sp>
      <p:sp>
        <p:nvSpPr>
          <p:cNvPr id="258" name="Google Shape;258;p14"/>
          <p:cNvSpPr txBox="1"/>
          <p:nvPr/>
        </p:nvSpPr>
        <p:spPr>
          <a:xfrm>
            <a:off x="8337190" y="427112"/>
            <a:ext cx="7630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1650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it-IT"/>
              <a:t>Seismic effects in Italy - the future?</a:t>
            </a:r>
            <a:endParaRPr/>
          </a:p>
        </p:txBody>
      </p:sp>
      <p:pic>
        <p:nvPicPr>
          <p:cNvPr id="264" name="Google Shape;264;p15" descr="CALABRIA, LISTA TERREMOTI IN TEMPO REALE (INGV) |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1705824"/>
            <a:ext cx="3448050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5" descr="Il Rischio Sismic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617" y="1591523"/>
            <a:ext cx="3448050" cy="491530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5"/>
          <p:cNvSpPr txBox="1"/>
          <p:nvPr/>
        </p:nvSpPr>
        <p:spPr>
          <a:xfrm>
            <a:off x="3585172" y="6488668"/>
            <a:ext cx="61020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 err="1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It</a:t>
            </a:r>
            <a:r>
              <a:rPr lang="it-IT" sz="18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it-IT" sz="1800" dirty="0" err="1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is</a:t>
            </a:r>
            <a:r>
              <a:rPr lang="it-IT" sz="18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it-IT" sz="1800" dirty="0" err="1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important</a:t>
            </a:r>
            <a:r>
              <a:rPr lang="it-IT" sz="18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it-IT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 </a:t>
            </a:r>
            <a:r>
              <a:rPr lang="it-IT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build</a:t>
            </a:r>
            <a:r>
              <a:rPr lang="it-IT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it-IT" sz="18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with</a:t>
            </a:r>
            <a:r>
              <a:rPr lang="it-IT" sz="18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wood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it-IT"/>
              <a:t>Chemical protection of wood</a:t>
            </a:r>
            <a:endParaRPr/>
          </a:p>
        </p:txBody>
      </p:sp>
      <p:sp>
        <p:nvSpPr>
          <p:cNvPr id="272" name="Google Shape;272;p16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DEGRADATION FACTORS Atmospheric agents are the elements that cause the greatest degradation of wood light through the photolytic action of ultraviolet and light (UV rays), both high and low temperatures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Ultraviolet radiation is also responsible for the color variation of transparent paint films which tend to take on more yellowish colors and lose part of their transparency. 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it-IT"/>
              <a:t>Chemical protection of wood 2</a:t>
            </a:r>
            <a:endParaRPr/>
          </a:p>
        </p:txBody>
      </p:sp>
      <p:sp>
        <p:nvSpPr>
          <p:cNvPr id="278" name="Google Shape;278;p17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79999"/>
              <a:buChar char="►"/>
            </a:pPr>
            <a:r>
              <a:rPr lang="it-IT"/>
              <a:t>PROTECTION of wood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it-IT"/>
              <a:t> Chemical protection can undoubtedly increase its lifespan, . It is therefore a question of applying paint products to the wood that have the following characteristics: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it-IT"/>
              <a:t>• ability to prevent the development of xylophagous fungi and repel insect attacks;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it-IT"/>
              <a:t>• ability to resist the degrading action of ultraviolet rays;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it-IT"/>
              <a:t>• low coefficient of thermal expansion and therefore poor expansion following heating, to be consistent with the behavior of the wood to which they are anchored;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it-IT"/>
              <a:t>• good degree of impermeability to rainwater, to prevent its penetration into the wood;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it-IT"/>
              <a:t>• good degree of permeability to water vapor, to allow the wood to lose excess humidity compared to 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it-IT"/>
              <a:t>• ease of maintenance, since the deterioration action of external agents also affects the films of paint products,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it-IT"/>
              <a:t>Chemical protection of wood 3</a:t>
            </a:r>
            <a:endParaRPr/>
          </a:p>
        </p:txBody>
      </p:sp>
      <p:sp>
        <p:nvSpPr>
          <p:cNvPr id="284" name="Google Shape;284;p1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79999"/>
              <a:buNone/>
            </a:pPr>
            <a:r>
              <a:rPr lang="it-IT" dirty="0"/>
              <a:t>CHEMICALS can be </a:t>
            </a:r>
            <a:r>
              <a:rPr lang="it-IT" dirty="0" err="1"/>
              <a:t>thick</a:t>
            </a:r>
            <a:r>
              <a:rPr lang="it-IT" dirty="0"/>
              <a:t> or </a:t>
            </a:r>
            <a:r>
              <a:rPr lang="it-IT" dirty="0" smtClean="0"/>
              <a:t>water-</a:t>
            </a:r>
            <a:r>
              <a:rPr lang="it-IT" dirty="0" err="1" smtClean="0"/>
              <a:t>based</a:t>
            </a:r>
            <a:r>
              <a:rPr lang="it-IT" dirty="0" smtClean="0"/>
              <a:t>. </a:t>
            </a:r>
            <a:r>
              <a:rPr lang="it-IT" dirty="0"/>
              <a:t>Water-</a:t>
            </a:r>
            <a:r>
              <a:rPr lang="it-IT" dirty="0" err="1"/>
              <a:t>based</a:t>
            </a:r>
            <a:r>
              <a:rPr lang="it-IT" dirty="0"/>
              <a:t> </a:t>
            </a:r>
            <a:r>
              <a:rPr lang="it-IT" dirty="0" err="1"/>
              <a:t>paints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an </a:t>
            </a:r>
            <a:r>
              <a:rPr lang="it-IT" dirty="0" err="1"/>
              <a:t>objective</a:t>
            </a:r>
            <a:r>
              <a:rPr lang="it-IT" dirty="0"/>
              <a:t> </a:t>
            </a:r>
            <a:r>
              <a:rPr lang="it-IT" dirty="0" err="1"/>
              <a:t>pursued</a:t>
            </a:r>
            <a:r>
              <a:rPr lang="it-IT" dirty="0"/>
              <a:t> by the </a:t>
            </a:r>
            <a:r>
              <a:rPr lang="it-IT" dirty="0" err="1"/>
              <a:t>paint</a:t>
            </a:r>
            <a:r>
              <a:rPr lang="it-IT" dirty="0"/>
              <a:t> </a:t>
            </a:r>
            <a:r>
              <a:rPr lang="it-IT" dirty="0" err="1"/>
              <a:t>products</a:t>
            </a:r>
            <a:r>
              <a:rPr lang="it-IT" dirty="0"/>
              <a:t> </a:t>
            </a:r>
            <a:r>
              <a:rPr lang="it-IT" dirty="0" err="1"/>
              <a:t>industry</a:t>
            </a:r>
            <a:r>
              <a:rPr lang="it-IT" dirty="0"/>
              <a:t> for </a:t>
            </a:r>
            <a:r>
              <a:rPr lang="it-IT" dirty="0" err="1"/>
              <a:t>many</a:t>
            </a:r>
            <a:r>
              <a:rPr lang="it-IT" dirty="0"/>
              <a:t> </a:t>
            </a:r>
            <a:r>
              <a:rPr lang="it-IT" dirty="0" err="1" smtClean="0"/>
              <a:t>years</a:t>
            </a:r>
            <a:r>
              <a:rPr lang="it-IT" dirty="0" smtClean="0"/>
              <a:t> for </a:t>
            </a:r>
            <a:r>
              <a:rPr lang="it-IT" dirty="0" err="1"/>
              <a:t>less</a:t>
            </a:r>
            <a:r>
              <a:rPr lang="it-IT" dirty="0"/>
              <a:t> </a:t>
            </a:r>
            <a:r>
              <a:rPr lang="it-IT" dirty="0" err="1"/>
              <a:t>pollution</a:t>
            </a:r>
            <a:r>
              <a:rPr lang="it-IT" dirty="0"/>
              <a:t>,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r>
              <a:rPr lang="it-IT" dirty="0"/>
              <a:t> Water-</a:t>
            </a:r>
            <a:r>
              <a:rPr lang="it-IT" dirty="0" err="1"/>
              <a:t>based</a:t>
            </a:r>
            <a:r>
              <a:rPr lang="it-IT" dirty="0"/>
              <a:t> </a:t>
            </a:r>
            <a:r>
              <a:rPr lang="it-IT" dirty="0" err="1"/>
              <a:t>paints</a:t>
            </a:r>
            <a:r>
              <a:rPr lang="it-IT" dirty="0"/>
              <a:t> are </a:t>
            </a:r>
            <a:r>
              <a:rPr lang="it-IT" dirty="0" err="1"/>
              <a:t>composed</a:t>
            </a:r>
            <a:r>
              <a:rPr lang="it-IT" dirty="0"/>
              <a:t> of </a:t>
            </a:r>
            <a:r>
              <a:rPr lang="it-IT" dirty="0" err="1"/>
              <a:t>aqueous</a:t>
            </a:r>
            <a:r>
              <a:rPr lang="it-IT" dirty="0"/>
              <a:t> </a:t>
            </a:r>
            <a:r>
              <a:rPr lang="it-IT" dirty="0" err="1"/>
              <a:t>dispersions</a:t>
            </a:r>
            <a:r>
              <a:rPr lang="it-IT" dirty="0"/>
              <a:t> of </a:t>
            </a:r>
            <a:r>
              <a:rPr lang="it-IT" dirty="0" err="1"/>
              <a:t>resins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form</a:t>
            </a:r>
            <a:r>
              <a:rPr lang="it-IT" dirty="0"/>
              <a:t> a dry and </a:t>
            </a:r>
            <a:r>
              <a:rPr lang="it-IT" dirty="0" err="1"/>
              <a:t>resistant</a:t>
            </a:r>
            <a:r>
              <a:rPr lang="it-IT" dirty="0"/>
              <a:t> film </a:t>
            </a:r>
            <a:r>
              <a:rPr lang="it-IT" dirty="0" err="1"/>
              <a:t>through</a:t>
            </a:r>
            <a:r>
              <a:rPr lang="it-IT" dirty="0"/>
              <a:t> a </a:t>
            </a:r>
            <a:r>
              <a:rPr lang="it-IT" dirty="0" err="1"/>
              <a:t>physical</a:t>
            </a:r>
            <a:r>
              <a:rPr lang="it-IT" dirty="0"/>
              <a:t> </a:t>
            </a:r>
            <a:r>
              <a:rPr lang="it-IT" dirty="0" err="1"/>
              <a:t>process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involves</a:t>
            </a:r>
            <a:r>
              <a:rPr lang="it-IT" dirty="0"/>
              <a:t>: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it-IT" dirty="0"/>
              <a:t>1_ </a:t>
            </a:r>
            <a:r>
              <a:rPr lang="it-IT" dirty="0" err="1"/>
              <a:t>evaporation</a:t>
            </a:r>
            <a:r>
              <a:rPr lang="it-IT" dirty="0"/>
              <a:t> of water 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it-IT" dirty="0"/>
              <a:t>2_ </a:t>
            </a:r>
            <a:r>
              <a:rPr lang="it-IT" dirty="0" err="1"/>
              <a:t>coalescence</a:t>
            </a:r>
            <a:r>
              <a:rPr lang="it-IT" dirty="0"/>
              <a:t> of the </a:t>
            </a:r>
            <a:r>
              <a:rPr lang="it-IT" dirty="0" err="1"/>
              <a:t>resin</a:t>
            </a:r>
            <a:r>
              <a:rPr lang="it-IT" dirty="0"/>
              <a:t> in </a:t>
            </a:r>
            <a:r>
              <a:rPr lang="it-IT" dirty="0" err="1"/>
              <a:t>dispersion</a:t>
            </a:r>
            <a:r>
              <a:rPr lang="it-IT" dirty="0"/>
              <a:t> with </a:t>
            </a:r>
            <a:r>
              <a:rPr lang="it-IT" dirty="0" err="1"/>
              <a:t>consequent</a:t>
            </a:r>
            <a:r>
              <a:rPr lang="it-IT" dirty="0"/>
              <a:t> </a:t>
            </a:r>
            <a:r>
              <a:rPr lang="it-IT" dirty="0" err="1"/>
              <a:t>formation</a:t>
            </a:r>
            <a:r>
              <a:rPr lang="it-IT" dirty="0"/>
              <a:t> of a </a:t>
            </a:r>
            <a:r>
              <a:rPr lang="it-IT" dirty="0" err="1"/>
              <a:t>continuous</a:t>
            </a:r>
            <a:r>
              <a:rPr lang="it-IT" dirty="0"/>
              <a:t> film.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r>
              <a:rPr lang="it-IT" dirty="0" err="1"/>
              <a:t>Advantages</a:t>
            </a:r>
            <a:r>
              <a:rPr lang="it-IT" dirty="0"/>
              <a:t> of water-</a:t>
            </a:r>
            <a:r>
              <a:rPr lang="it-IT" dirty="0" err="1"/>
              <a:t>based</a:t>
            </a:r>
            <a:r>
              <a:rPr lang="it-IT" dirty="0"/>
              <a:t> </a:t>
            </a:r>
            <a:r>
              <a:rPr lang="it-IT" dirty="0" err="1"/>
              <a:t>paints</a:t>
            </a:r>
            <a:r>
              <a:rPr lang="it-IT" dirty="0"/>
              <a:t> </a:t>
            </a:r>
            <a:endParaRPr dirty="0"/>
          </a:p>
          <a:p>
            <a:pPr marL="342900" lvl="0" indent="109538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it-IT" dirty="0" err="1"/>
              <a:t>hygiene</a:t>
            </a:r>
            <a:r>
              <a:rPr lang="it-IT" dirty="0"/>
              <a:t> and </a:t>
            </a:r>
            <a:r>
              <a:rPr lang="it-IT" dirty="0" err="1"/>
              <a:t>safety</a:t>
            </a:r>
            <a:r>
              <a:rPr lang="it-IT" dirty="0"/>
              <a:t> of the </a:t>
            </a:r>
            <a:r>
              <a:rPr lang="it-IT" dirty="0" err="1"/>
              <a:t>working</a:t>
            </a:r>
            <a:r>
              <a:rPr lang="it-IT" dirty="0"/>
              <a:t> </a:t>
            </a:r>
            <a:r>
              <a:rPr lang="it-IT" dirty="0" err="1"/>
              <a:t>environment</a:t>
            </a:r>
            <a:r>
              <a:rPr lang="it-IT" dirty="0"/>
              <a:t> 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it-IT" dirty="0"/>
              <a:t> </a:t>
            </a:r>
            <a:r>
              <a:rPr lang="it-IT" dirty="0" err="1"/>
              <a:t>low</a:t>
            </a:r>
            <a:r>
              <a:rPr lang="it-IT" dirty="0"/>
              <a:t> </a:t>
            </a:r>
            <a:r>
              <a:rPr lang="it-IT" dirty="0" err="1"/>
              <a:t>odor</a:t>
            </a:r>
            <a:r>
              <a:rPr lang="it-IT" dirty="0"/>
              <a:t> </a:t>
            </a:r>
            <a:endParaRPr lang="it-IT" dirty="0" smtClean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it-IT" dirty="0" smtClean="0"/>
              <a:t> </a:t>
            </a:r>
            <a:r>
              <a:rPr lang="it-IT" dirty="0" err="1"/>
              <a:t>reduced</a:t>
            </a:r>
            <a:r>
              <a:rPr lang="it-IT" dirty="0"/>
              <a:t> </a:t>
            </a:r>
            <a:r>
              <a:rPr lang="it-IT" dirty="0" err="1"/>
              <a:t>gaseous</a:t>
            </a:r>
            <a:r>
              <a:rPr lang="it-IT" dirty="0"/>
              <a:t> </a:t>
            </a:r>
            <a:r>
              <a:rPr lang="it-IT" dirty="0" err="1"/>
              <a:t>emissions</a:t>
            </a:r>
            <a:r>
              <a:rPr lang="it-IT" dirty="0"/>
              <a:t> 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it-IT" dirty="0"/>
              <a:t> </a:t>
            </a:r>
            <a:r>
              <a:rPr lang="it-IT" dirty="0" err="1"/>
              <a:t>does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pose a </a:t>
            </a:r>
            <a:r>
              <a:rPr lang="it-IT" dirty="0" err="1"/>
              <a:t>fire</a:t>
            </a:r>
            <a:r>
              <a:rPr lang="it-IT" dirty="0"/>
              <a:t> </a:t>
            </a:r>
            <a:r>
              <a:rPr lang="it-IT" dirty="0" err="1"/>
              <a:t>risk</a:t>
            </a:r>
            <a:r>
              <a:rPr lang="it-IT" dirty="0"/>
              <a:t> 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it-IT" dirty="0" err="1"/>
              <a:t>greater</a:t>
            </a:r>
            <a:r>
              <a:rPr lang="it-IT" dirty="0"/>
              <a:t> </a:t>
            </a:r>
            <a:r>
              <a:rPr lang="it-IT" dirty="0" err="1"/>
              <a:t>resistance</a:t>
            </a:r>
            <a:r>
              <a:rPr lang="it-IT" dirty="0"/>
              <a:t> to UV 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it-IT" dirty="0" err="1"/>
              <a:t>ease</a:t>
            </a:r>
            <a:r>
              <a:rPr lang="it-IT" dirty="0"/>
              <a:t> of </a:t>
            </a:r>
            <a:r>
              <a:rPr lang="it-IT" dirty="0" err="1"/>
              <a:t>maintenance</a:t>
            </a:r>
            <a:r>
              <a:rPr lang="it-IT" dirty="0"/>
              <a:t> 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it-IT" dirty="0"/>
              <a:t> </a:t>
            </a:r>
            <a:r>
              <a:rPr lang="it-IT" dirty="0" err="1"/>
              <a:t>greater</a:t>
            </a:r>
            <a:r>
              <a:rPr lang="it-IT" dirty="0"/>
              <a:t> </a:t>
            </a:r>
            <a:r>
              <a:rPr lang="it-IT" dirty="0" err="1"/>
              <a:t>elasticity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it-IT" dirty="0" err="1"/>
              <a:t>does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cause </a:t>
            </a:r>
            <a:r>
              <a:rPr lang="it-IT" dirty="0" err="1"/>
              <a:t>removal</a:t>
            </a:r>
            <a:r>
              <a:rPr lang="it-IT" dirty="0"/>
              <a:t> </a:t>
            </a:r>
            <a:r>
              <a:rPr lang="it-IT" dirty="0" err="1"/>
              <a:t>problems</a:t>
            </a:r>
            <a:r>
              <a:rPr lang="it-IT" dirty="0"/>
              <a:t> </a:t>
            </a:r>
            <a:r>
              <a:rPr lang="it-IT" dirty="0" err="1"/>
              <a:t>when</a:t>
            </a:r>
            <a:r>
              <a:rPr lang="it-IT" dirty="0"/>
              <a:t> over </a:t>
            </a:r>
            <a:r>
              <a:rPr lang="it-IT" dirty="0" err="1"/>
              <a:t>applied</a:t>
            </a:r>
            <a:r>
              <a:rPr lang="it-IT" dirty="0"/>
              <a:t> • </a:t>
            </a:r>
            <a:r>
              <a:rPr lang="it-IT" dirty="0" err="1"/>
              <a:t>does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yellow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it-IT" dirty="0" err="1"/>
              <a:t>does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cause self-</a:t>
            </a:r>
            <a:r>
              <a:rPr lang="it-IT" dirty="0" err="1"/>
              <a:t>ignition</a:t>
            </a:r>
            <a:r>
              <a:rPr lang="it-IT" dirty="0"/>
              <a:t> </a:t>
            </a:r>
            <a:r>
              <a:rPr lang="it-IT" dirty="0" err="1"/>
              <a:t>problems</a:t>
            </a:r>
            <a:endParaRPr dirty="0"/>
          </a:p>
          <a:p>
            <a:pPr marL="342900" lvl="0" indent="-278892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3909777e47_0_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Thanks for your attention</a:t>
            </a:r>
            <a:endParaRPr/>
          </a:p>
        </p:txBody>
      </p:sp>
      <p:pic>
        <p:nvPicPr>
          <p:cNvPr id="291" name="Google Shape;291;g33909777e47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2634" y="3322400"/>
            <a:ext cx="2613066" cy="2587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g33909777e47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500" y="2901300"/>
            <a:ext cx="3048000" cy="5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it-IT"/>
              <a:t>Wooden structures in Italy</a:t>
            </a:r>
            <a:endParaRPr/>
          </a:p>
        </p:txBody>
      </p:sp>
      <p:sp>
        <p:nvSpPr>
          <p:cNvPr id="156" name="Google Shape;156;p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51459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Lightweight: Wood is a lightweight material compared to other building materials, making it easier to transport and install.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Resistance: Laminated and solid wood offers high structural resistance.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Insulation: Wood has excellent insulating properties, helping to reduce energy costs.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Versatility: Wood adapts to different architectural shapes and designs.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it-IT"/>
              <a:t>Wooden structures in Italy</a:t>
            </a:r>
            <a:endParaRPr/>
          </a:p>
        </p:txBody>
      </p:sp>
      <p:sp>
        <p:nvSpPr>
          <p:cNvPr id="162" name="Google Shape;162;p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153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Advantages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it-IT"/>
              <a:t>Sustainability: Wood is a renewable resource and its use reduces environmental impact.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it-IT"/>
              <a:t>Construction speed: Wooden structures can be prefabricated and assembled quickly.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it-IT"/>
              <a:t>Living comfort: Wood creates a warm and welcoming environment, regulating humidity and temperature.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it-IT"/>
              <a:t>Seismic resistance: Wooden structures are light and flexible, offering good resistance to earthquakes.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it-IT"/>
              <a:t>Wooden structures in Italy</a:t>
            </a:r>
            <a:endParaRPr/>
          </a:p>
        </p:txBody>
      </p:sp>
      <p:sp>
        <p:nvSpPr>
          <p:cNvPr id="168" name="Google Shape;168;p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153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Disadvantages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it-IT"/>
              <a:t>Initial cost: The initial cost of wooden structures can be higher than other materials.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it-IT"/>
              <a:t>Maintenance: Wood requires periodic maintenance to protect it from atmospheric agents and parasites.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it-IT"/>
              <a:t>Fire resistance: Wood is flammable, but can be treated to increase its fire resistance.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it-IT"/>
              <a:t>Humidity: Wood may be subject to dimensional variations based on humidity.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it-IT"/>
              <a:t>Wooden structures in Italy</a:t>
            </a:r>
            <a:endParaRPr/>
          </a:p>
        </p:txBody>
      </p:sp>
      <p:sp>
        <p:nvSpPr>
          <p:cNvPr id="174" name="Google Shape;174;p5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it-IT" dirty="0" err="1"/>
              <a:t>Maintenance</a:t>
            </a:r>
            <a:r>
              <a:rPr lang="it-IT" dirty="0"/>
              <a:t>. </a:t>
            </a:r>
            <a:r>
              <a:rPr lang="it-IT" dirty="0" err="1"/>
              <a:t>Maintenance</a:t>
            </a:r>
            <a:r>
              <a:rPr lang="it-IT" dirty="0"/>
              <a:t> of </a:t>
            </a:r>
            <a:r>
              <a:rPr lang="it-IT" dirty="0" err="1"/>
              <a:t>wooden</a:t>
            </a:r>
            <a:r>
              <a:rPr lang="it-IT" dirty="0"/>
              <a:t> </a:t>
            </a:r>
            <a:r>
              <a:rPr lang="it-IT" dirty="0" err="1"/>
              <a:t>structures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essential</a:t>
            </a:r>
            <a:r>
              <a:rPr lang="it-IT" dirty="0"/>
              <a:t> to </a:t>
            </a:r>
            <a:r>
              <a:rPr lang="it-IT" dirty="0" err="1"/>
              <a:t>ensure</a:t>
            </a:r>
            <a:r>
              <a:rPr lang="it-IT" dirty="0"/>
              <a:t>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durability</a:t>
            </a:r>
            <a:r>
              <a:rPr lang="it-IT" dirty="0"/>
              <a:t> over time. </a:t>
            </a:r>
            <a:r>
              <a:rPr lang="it-IT" dirty="0" err="1"/>
              <a:t>Key</a:t>
            </a:r>
            <a:r>
              <a:rPr lang="it-IT" dirty="0"/>
              <a:t> </a:t>
            </a:r>
            <a:r>
              <a:rPr lang="it-IT" dirty="0" err="1"/>
              <a:t>interventions</a:t>
            </a:r>
            <a:r>
              <a:rPr lang="it-IT" dirty="0"/>
              <a:t> include: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it-IT" dirty="0" err="1"/>
              <a:t>Periodic</a:t>
            </a:r>
            <a:r>
              <a:rPr lang="it-IT" dirty="0"/>
              <a:t> </a:t>
            </a:r>
            <a:r>
              <a:rPr lang="it-IT" dirty="0" err="1"/>
              <a:t>checks</a:t>
            </a:r>
            <a:r>
              <a:rPr lang="it-IT" dirty="0"/>
              <a:t> of the </a:t>
            </a:r>
            <a:r>
              <a:rPr lang="it-IT" dirty="0" err="1"/>
              <a:t>conditions</a:t>
            </a:r>
            <a:r>
              <a:rPr lang="it-IT" dirty="0"/>
              <a:t> of the </a:t>
            </a:r>
            <a:r>
              <a:rPr lang="it-IT" dirty="0" err="1"/>
              <a:t>wood</a:t>
            </a:r>
            <a:r>
              <a:rPr lang="it-IT" dirty="0"/>
              <a:t> and </a:t>
            </a:r>
            <a:r>
              <a:rPr lang="it-IT" dirty="0" err="1"/>
              <a:t>finishes</a:t>
            </a:r>
            <a:r>
              <a:rPr lang="it-IT" dirty="0"/>
              <a:t>.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it-IT" dirty="0" err="1"/>
              <a:t>Protective</a:t>
            </a:r>
            <a:r>
              <a:rPr lang="it-IT" dirty="0"/>
              <a:t> treatment </a:t>
            </a:r>
            <a:r>
              <a:rPr lang="it-IT" dirty="0" err="1"/>
              <a:t>against</a:t>
            </a:r>
            <a:r>
              <a:rPr lang="it-IT" dirty="0"/>
              <a:t> fungi, </a:t>
            </a:r>
            <a:r>
              <a:rPr lang="it-IT" dirty="0" err="1"/>
              <a:t>insects</a:t>
            </a:r>
            <a:r>
              <a:rPr lang="it-IT" dirty="0"/>
              <a:t> and </a:t>
            </a:r>
            <a:r>
              <a:rPr lang="it-IT" dirty="0" err="1"/>
              <a:t>atmospheric</a:t>
            </a:r>
            <a:r>
              <a:rPr lang="it-IT" dirty="0"/>
              <a:t> agents.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it-IT" dirty="0"/>
              <a:t>Painting or </a:t>
            </a:r>
            <a:r>
              <a:rPr lang="it-IT" dirty="0" err="1"/>
              <a:t>impregnating</a:t>
            </a:r>
            <a:r>
              <a:rPr lang="it-IT" dirty="0"/>
              <a:t> to </a:t>
            </a:r>
            <a:r>
              <a:rPr lang="it-IT" dirty="0" err="1"/>
              <a:t>protect</a:t>
            </a:r>
            <a:r>
              <a:rPr lang="it-IT" dirty="0"/>
              <a:t> the </a:t>
            </a:r>
            <a:r>
              <a:rPr lang="it-IT" dirty="0" err="1"/>
              <a:t>wood</a:t>
            </a:r>
            <a:r>
              <a:rPr lang="it-IT" dirty="0"/>
              <a:t> from </a:t>
            </a:r>
            <a:r>
              <a:rPr lang="it-IT" dirty="0" err="1"/>
              <a:t>humidity</a:t>
            </a:r>
            <a:r>
              <a:rPr lang="it-IT" dirty="0"/>
              <a:t>.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it-IT" dirty="0" err="1"/>
              <a:t>Repair</a:t>
            </a:r>
            <a:r>
              <a:rPr lang="it-IT" dirty="0"/>
              <a:t> or </a:t>
            </a:r>
            <a:r>
              <a:rPr lang="it-IT" dirty="0" err="1"/>
              <a:t>replacement</a:t>
            </a:r>
            <a:r>
              <a:rPr lang="it-IT" dirty="0"/>
              <a:t> of </a:t>
            </a:r>
            <a:r>
              <a:rPr lang="it-IT" dirty="0" err="1"/>
              <a:t>damaged</a:t>
            </a:r>
            <a:r>
              <a:rPr lang="it-IT" dirty="0"/>
              <a:t> </a:t>
            </a:r>
            <a:r>
              <a:rPr lang="it-IT" dirty="0" err="1"/>
              <a:t>items</a:t>
            </a:r>
            <a:r>
              <a:rPr lang="it-IT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it-IT"/>
              <a:t>Wooden structures in Italy</a:t>
            </a:r>
            <a:endParaRPr/>
          </a:p>
        </p:txBody>
      </p:sp>
      <p:sp>
        <p:nvSpPr>
          <p:cNvPr id="180" name="Google Shape;180;p6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3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Maintenance.</a:t>
            </a:r>
            <a:endParaRPr/>
          </a:p>
        </p:txBody>
      </p:sp>
      <p:pic>
        <p:nvPicPr>
          <p:cNvPr id="181" name="Google Shape;18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614" y="2774213"/>
            <a:ext cx="3717957" cy="2788468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6"/>
          <p:cNvSpPr txBox="1"/>
          <p:nvPr/>
        </p:nvSpPr>
        <p:spPr>
          <a:xfrm>
            <a:off x="677334" y="5792870"/>
            <a:ext cx="2492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Bridge - LAO river</a:t>
            </a: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Calabria 2000</a:t>
            </a:r>
            <a:endParaRPr/>
          </a:p>
        </p:txBody>
      </p:sp>
      <p:pic>
        <p:nvPicPr>
          <p:cNvPr id="183" name="Google Shape;18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59930" y="2774214"/>
            <a:ext cx="3717957" cy="278846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"/>
          <p:cNvSpPr txBox="1"/>
          <p:nvPr/>
        </p:nvSpPr>
        <p:spPr>
          <a:xfrm>
            <a:off x="4499571" y="5792870"/>
            <a:ext cx="21909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Degradation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it-IT"/>
              <a:t>Wooden structures in Italy</a:t>
            </a:r>
            <a:endParaRPr/>
          </a:p>
        </p:txBody>
      </p:sp>
      <p:sp>
        <p:nvSpPr>
          <p:cNvPr id="190" name="Google Shape;190;p7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3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Maintenance 2000 - 2017</a:t>
            </a:r>
            <a:endParaRPr/>
          </a:p>
        </p:txBody>
      </p:sp>
      <p:pic>
        <p:nvPicPr>
          <p:cNvPr id="191" name="Google Shape;19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7533" y="2581640"/>
            <a:ext cx="5786840" cy="3666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it-IT"/>
              <a:t>Wooden structures in Italy</a:t>
            </a:r>
            <a:endParaRPr/>
          </a:p>
        </p:txBody>
      </p:sp>
      <p:sp>
        <p:nvSpPr>
          <p:cNvPr id="197" name="Google Shape;197;p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1923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01752" algn="l" rtl="0">
              <a:spcBef>
                <a:spcPts val="0"/>
              </a:spcBef>
              <a:spcAft>
                <a:spcPts val="0"/>
              </a:spcAft>
              <a:buSzPct val="79999"/>
              <a:buChar char="►"/>
            </a:pPr>
            <a:r>
              <a:rPr lang="it-IT"/>
              <a:t>References to the main technical regulations on wooden constructions, such as the NTC 2018 and the UNI EN standards. Importance of certification and compliance with safety and quality requirements.</a:t>
            </a:r>
            <a:endParaRPr/>
          </a:p>
          <a:p>
            <a:pPr marL="342900" lvl="0" indent="-301752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it-IT"/>
              <a:t>Case study. “casette” at ITT MALAFARINA SOVERATO. </a:t>
            </a:r>
            <a:endParaRPr/>
          </a:p>
          <a:p>
            <a:pPr marL="342900" lvl="0" indent="-301752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it-IT"/>
              <a:t>New gym under construction at ITT MALAFARINA SOVERATO. 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</p:txBody>
      </p:sp>
      <p:pic>
        <p:nvPicPr>
          <p:cNvPr id="198" name="Google Shape;19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4204734"/>
            <a:ext cx="3560673" cy="2280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02864" y="4204734"/>
            <a:ext cx="3859446" cy="2280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57247" y="4204734"/>
            <a:ext cx="1618368" cy="228058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8"/>
          <p:cNvSpPr txBox="1"/>
          <p:nvPr/>
        </p:nvSpPr>
        <p:spPr>
          <a:xfrm>
            <a:off x="3865830" y="6485316"/>
            <a:ext cx="28245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Point Cloud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it-IT"/>
              <a:t>Wooden structures in Italy</a:t>
            </a:r>
            <a:endParaRPr/>
          </a:p>
        </p:txBody>
      </p:sp>
      <p:sp>
        <p:nvSpPr>
          <p:cNvPr id="207" name="Google Shape;207;p9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492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Casette – FEM (Finite Element Method)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208" name="Google Shape;208;p9"/>
          <p:cNvPicPr preferRelativeResize="0"/>
          <p:nvPr/>
        </p:nvPicPr>
        <p:blipFill rotWithShape="1">
          <a:blip r:embed="rId3">
            <a:alphaModFix/>
          </a:blip>
          <a:srcRect r="40760"/>
          <a:stretch/>
        </p:blipFill>
        <p:spPr>
          <a:xfrm>
            <a:off x="778708" y="2706134"/>
            <a:ext cx="2109348" cy="2280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43336" y="2519792"/>
            <a:ext cx="2785450" cy="2299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86032" y="2274336"/>
            <a:ext cx="3243250" cy="265326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9"/>
          <p:cNvSpPr txBox="1"/>
          <p:nvPr/>
        </p:nvSpPr>
        <p:spPr>
          <a:xfrm>
            <a:off x="677334" y="4986716"/>
            <a:ext cx="18033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Real structure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2" name="Google Shape;212;p9"/>
          <p:cNvSpPr txBox="1"/>
          <p:nvPr/>
        </p:nvSpPr>
        <p:spPr>
          <a:xfrm>
            <a:off x="3829814" y="4986716"/>
            <a:ext cx="15298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FEM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3" name="Google Shape;213;p9"/>
          <p:cNvSpPr txBox="1"/>
          <p:nvPr/>
        </p:nvSpPr>
        <p:spPr>
          <a:xfrm>
            <a:off x="7170544" y="4718182"/>
            <a:ext cx="18033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seismic analysis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4" name="Google Shape;214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9834" y="5364513"/>
            <a:ext cx="9759636" cy="133196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9"/>
          <p:cNvSpPr txBox="1"/>
          <p:nvPr/>
        </p:nvSpPr>
        <p:spPr>
          <a:xfrm>
            <a:off x="3044983" y="6511808"/>
            <a:ext cx="61020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combination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Arancione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923</Words>
  <Application>Microsoft Office PowerPoint</Application>
  <PresentationFormat>Widescreen</PresentationFormat>
  <Paragraphs>122</Paragraphs>
  <Slides>19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Arial</vt:lpstr>
      <vt:lpstr>Calibri</vt:lpstr>
      <vt:lpstr>Franklin Gothic</vt:lpstr>
      <vt:lpstr>Noto Sans Symbols</vt:lpstr>
      <vt:lpstr>Trebuchet MS</vt:lpstr>
      <vt:lpstr>Sfaccettatura</vt:lpstr>
      <vt:lpstr>Wooden structures in Italy</vt:lpstr>
      <vt:lpstr>Wooden structures in Italy</vt:lpstr>
      <vt:lpstr>Wooden structures in Italy</vt:lpstr>
      <vt:lpstr>Wooden structures in Italy</vt:lpstr>
      <vt:lpstr>Wooden structures in Italy</vt:lpstr>
      <vt:lpstr>Wooden structures in Italy</vt:lpstr>
      <vt:lpstr>Wooden structures in Italy</vt:lpstr>
      <vt:lpstr>Wooden structures in Italy</vt:lpstr>
      <vt:lpstr>Wooden structures in Italy</vt:lpstr>
      <vt:lpstr>Wooden structures in Italy</vt:lpstr>
      <vt:lpstr>Wooden structures in Italy</vt:lpstr>
      <vt:lpstr>Wooden structures in Italy</vt:lpstr>
      <vt:lpstr>Wooden structures in Italy</vt:lpstr>
      <vt:lpstr>Seismic effects in Italy</vt:lpstr>
      <vt:lpstr>Seismic effects in Italy - the future?</vt:lpstr>
      <vt:lpstr>Chemical protection of wood</vt:lpstr>
      <vt:lpstr>Chemical protection of wood 2</vt:lpstr>
      <vt:lpstr>Chemical protection of wood 3</vt:lpstr>
      <vt:lpstr>Thanks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Wooden structures in Italy</dc:title>
  <dc:creator>giuseppe donato</dc:creator>
  <cp:lastModifiedBy>Account Microsoft</cp:lastModifiedBy>
  <cp:revision>1</cp:revision>
  <dcterms:created xsi:type="dcterms:W3CDTF">2025-02-09T17:41:33Z</dcterms:created>
  <dcterms:modified xsi:type="dcterms:W3CDTF">2025-03-23T17:45:13Z</dcterms:modified>
</cp:coreProperties>
</file>